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9" r:id="rId3"/>
    <p:sldId id="257" r:id="rId4"/>
    <p:sldId id="259" r:id="rId5"/>
    <p:sldId id="265" r:id="rId6"/>
    <p:sldId id="264" r:id="rId7"/>
    <p:sldId id="263" r:id="rId8"/>
    <p:sldId id="273" r:id="rId9"/>
    <p:sldId id="274" r:id="rId10"/>
    <p:sldId id="261" r:id="rId11"/>
    <p:sldId id="268" r:id="rId12"/>
    <p:sldId id="266" r:id="rId13"/>
    <p:sldId id="267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5" d="100"/>
          <a:sy n="55" d="100"/>
        </p:scale>
        <p:origin x="1096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25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8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5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2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3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9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95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45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12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05BEF1-BC71-4064-AB79-0B6E33CFD7FD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475625-975E-4D7D-BC14-6185F4256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1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ack Elegant Clean Smoke Motivational Quote Video (1)">
            <a:hlinkClick r:id="" action="ppaction://media"/>
            <a:extLst>
              <a:ext uri="{FF2B5EF4-FFF2-40B4-BE49-F238E27FC236}">
                <a16:creationId xmlns:a16="http://schemas.microsoft.com/office/drawing/2014/main" id="{C2F3EC23-7C74-D1B6-3A64-B8C77E17C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900" y="0"/>
            <a:ext cx="12280899" cy="6858000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0C3F8A1B-93B4-2540-556B-C06E530C2646}"/>
              </a:ext>
            </a:extLst>
          </p:cNvPr>
          <p:cNvSpPr txBox="1"/>
          <p:nvPr/>
        </p:nvSpPr>
        <p:spPr>
          <a:xfrm>
            <a:off x="1583870" y="2406491"/>
            <a:ext cx="902425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The Hidden Health Effects of Smoking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42451C64-AC4B-A202-CDC8-8C2498692C7B}"/>
              </a:ext>
            </a:extLst>
          </p:cNvPr>
          <p:cNvSpPr txBox="1"/>
          <p:nvPr/>
        </p:nvSpPr>
        <p:spPr>
          <a:xfrm>
            <a:off x="-44450" y="4253150"/>
            <a:ext cx="12191998" cy="1785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ptos Black" panose="020B0004020202020204" pitchFamily="34" charset="0"/>
              </a:rPr>
              <a:t>Done By Kawthar Isa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Aptos Black" panose="020B0004020202020204" pitchFamily="34" charset="0"/>
            </a:endParaRP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</p:spTree>
    <p:extLst>
      <p:ext uri="{BB962C8B-B14F-4D97-AF65-F5344CB8AC3E}">
        <p14:creationId xmlns:p14="http://schemas.microsoft.com/office/powerpoint/2010/main" val="22161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6E06D-CD09-308B-9F9B-35F77295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mium Imported Quality Cigarettes | Best Prices Online">
            <a:extLst>
              <a:ext uri="{FF2B5EF4-FFF2-40B4-BE49-F238E27FC236}">
                <a16:creationId xmlns:a16="http://schemas.microsoft.com/office/drawing/2014/main" id="{CE168520-49B2-EDFF-A265-A43EDF1BA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92" r="179" b="7333"/>
          <a:stretch>
            <a:fillRect/>
          </a:stretch>
        </p:blipFill>
        <p:spPr bwMode="auto">
          <a:xfrm>
            <a:off x="38101" y="15258"/>
            <a:ext cx="12192000" cy="684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AECFEEE-5F2A-188C-6585-A077E653E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70" y="1651048"/>
            <a:ext cx="4946708" cy="3780924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7A0DCD19-34A3-0F81-9058-A761303DE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09"/>
          <a:stretch>
            <a:fillRect/>
          </a:stretch>
        </p:blipFill>
        <p:spPr>
          <a:xfrm>
            <a:off x="6211471" y="1651048"/>
            <a:ext cx="4946708" cy="3780924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786836A3-82EB-138B-B223-2FE17C480856}"/>
              </a:ext>
            </a:extLst>
          </p:cNvPr>
          <p:cNvSpPr txBox="1"/>
          <p:nvPr/>
        </p:nvSpPr>
        <p:spPr>
          <a:xfrm>
            <a:off x="1" y="66058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Hypertension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29DCC95A-4868-9B26-85E7-68A946952081}"/>
              </a:ext>
            </a:extLst>
          </p:cNvPr>
          <p:cNvSpPr txBox="1"/>
          <p:nvPr/>
        </p:nvSpPr>
        <p:spPr>
          <a:xfrm>
            <a:off x="-38099" y="5867986"/>
            <a:ext cx="1219199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There is  8.3% risk for smokers to develop Hypertension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6788FCB-188F-F003-B95D-2BF77BC050DC}"/>
              </a:ext>
            </a:extLst>
          </p:cNvPr>
          <p:cNvSpPr txBox="1"/>
          <p:nvPr/>
        </p:nvSpPr>
        <p:spPr>
          <a:xfrm>
            <a:off x="6096000" y="1217368"/>
            <a:ext cx="506218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Non Smoker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2ECED54-E639-9947-040D-0D9D2618C2EA}"/>
              </a:ext>
            </a:extLst>
          </p:cNvPr>
          <p:cNvSpPr txBox="1"/>
          <p:nvPr/>
        </p:nvSpPr>
        <p:spPr>
          <a:xfrm>
            <a:off x="742569" y="1248276"/>
            <a:ext cx="494670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Smoker</a:t>
            </a:r>
          </a:p>
        </p:txBody>
      </p:sp>
      <p:pic>
        <p:nvPicPr>
          <p:cNvPr id="11" name="Picture 10" descr="A red circle with a black background&#10;&#10;AI-generated content may be incorrect.">
            <a:extLst>
              <a:ext uri="{FF2B5EF4-FFF2-40B4-BE49-F238E27FC236}">
                <a16:creationId xmlns:a16="http://schemas.microsoft.com/office/drawing/2014/main" id="{647BE360-CBB2-2C49-4501-3B8FC38F2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" y="2799826"/>
            <a:ext cx="1863835" cy="1417386"/>
          </a:xfrm>
          <a:prstGeom prst="rect">
            <a:avLst/>
          </a:prstGeom>
        </p:spPr>
      </p:pic>
      <p:pic>
        <p:nvPicPr>
          <p:cNvPr id="12" name="Picture 11" descr="A red circle with a black background&#10;&#10;AI-generated content may be incorrect.">
            <a:extLst>
              <a:ext uri="{FF2B5EF4-FFF2-40B4-BE49-F238E27FC236}">
                <a16:creationId xmlns:a16="http://schemas.microsoft.com/office/drawing/2014/main" id="{6374B50D-C6E4-A40C-6953-598B92E62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7636"/>
            <a:ext cx="1964529" cy="149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5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7EDAD-E643-55B9-2124-DD077403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mium Imported Quality Cigarettes | Best Prices Online">
            <a:extLst>
              <a:ext uri="{FF2B5EF4-FFF2-40B4-BE49-F238E27FC236}">
                <a16:creationId xmlns:a16="http://schemas.microsoft.com/office/drawing/2014/main" id="{11104310-4DB0-414D-8BF8-FEDEE2C18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92" r="179" b="7333"/>
          <a:stretch>
            <a:fillRect/>
          </a:stretch>
        </p:blipFill>
        <p:spPr bwMode="auto">
          <a:xfrm>
            <a:off x="38101" y="15258"/>
            <a:ext cx="12192000" cy="684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A939981C-1385-84F9-91A8-E7F885C27C6A}"/>
              </a:ext>
            </a:extLst>
          </p:cNvPr>
          <p:cNvSpPr txBox="1"/>
          <p:nvPr/>
        </p:nvSpPr>
        <p:spPr>
          <a:xfrm>
            <a:off x="1" y="86378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Cardiovascular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7154314-5193-175B-E402-8766562BA868}"/>
              </a:ext>
            </a:extLst>
          </p:cNvPr>
          <p:cNvSpPr txBox="1"/>
          <p:nvPr/>
        </p:nvSpPr>
        <p:spPr>
          <a:xfrm>
            <a:off x="1431291" y="5804135"/>
            <a:ext cx="940561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There is  high risk for smokers to develop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Cardiovascular </a:t>
            </a:r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according to cholesterol and hypertension </a:t>
            </a:r>
          </a:p>
          <a:p>
            <a:pPr algn="ctr"/>
            <a:endParaRPr lang="en-US" sz="2400" dirty="0">
              <a:solidFill>
                <a:srgbClr val="C00000"/>
              </a:solidFill>
              <a:latin typeface="Aptos Black" panose="020B00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60CB384-FC5E-D8E2-9593-7EADC0E4D845}"/>
              </a:ext>
            </a:extLst>
          </p:cNvPr>
          <p:cNvSpPr txBox="1"/>
          <p:nvPr/>
        </p:nvSpPr>
        <p:spPr>
          <a:xfrm>
            <a:off x="6423258" y="1278328"/>
            <a:ext cx="506218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Non Smoker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3FD9FE-CC83-4EFE-2CE0-F5A2DDB967C1}"/>
              </a:ext>
            </a:extLst>
          </p:cNvPr>
          <p:cNvSpPr txBox="1"/>
          <p:nvPr/>
        </p:nvSpPr>
        <p:spPr>
          <a:xfrm>
            <a:off x="886947" y="1309236"/>
            <a:ext cx="494670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Smoker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7B27281-3187-EAA8-6461-24640B0B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80" y="1443627"/>
            <a:ext cx="4946709" cy="4360508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F8D92C3F-7118-9F52-8C73-10AC5FD5B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31" y="1450648"/>
            <a:ext cx="5062180" cy="43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4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4A3BDF-D8E8-5862-5715-9AE6ED84C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Do You Make Liquid Smoke? | Epicurious">
            <a:extLst>
              <a:ext uri="{FF2B5EF4-FFF2-40B4-BE49-F238E27FC236}">
                <a16:creationId xmlns:a16="http://schemas.microsoft.com/office/drawing/2014/main" id="{34BD05B4-38E7-063D-AC1F-5C86913AA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7727"/>
            <a:ext cx="12886660" cy="9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22472649-C025-D37E-79BC-591DEAA191E1}"/>
              </a:ext>
            </a:extLst>
          </p:cNvPr>
          <p:cNvSpPr txBox="1"/>
          <p:nvPr/>
        </p:nvSpPr>
        <p:spPr>
          <a:xfrm>
            <a:off x="1" y="86378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Diabetes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7A72BF-522B-7F46-022C-91C2566EAEDF}"/>
              </a:ext>
            </a:extLst>
          </p:cNvPr>
          <p:cNvGrpSpPr/>
          <p:nvPr/>
        </p:nvGrpSpPr>
        <p:grpSpPr>
          <a:xfrm>
            <a:off x="-5832315" y="1017046"/>
            <a:ext cx="17360287" cy="5825696"/>
            <a:chOff x="-5832315" y="1017046"/>
            <a:chExt cx="17360287" cy="58256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2A8362-EC86-0DA4-8CFD-D4F5BA84BF94}"/>
                </a:ext>
              </a:extLst>
            </p:cNvPr>
            <p:cNvGrpSpPr/>
            <p:nvPr/>
          </p:nvGrpSpPr>
          <p:grpSpPr>
            <a:xfrm>
              <a:off x="-5832315" y="1040782"/>
              <a:ext cx="17360287" cy="5801960"/>
              <a:chOff x="-5832315" y="1040782"/>
              <a:chExt cx="17360287" cy="5801960"/>
            </a:xfrm>
          </p:grpSpPr>
          <p:pic>
            <p:nvPicPr>
              <p:cNvPr id="2" name="Picture 6">
                <a:extLst>
                  <a:ext uri="{FF2B5EF4-FFF2-40B4-BE49-F238E27FC236}">
                    <a16:creationId xmlns:a16="http://schemas.microsoft.com/office/drawing/2014/main" id="{D60EB73F-2A86-DD4F-A9D4-EBF2E60C8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4086" y="1040782"/>
                <a:ext cx="4963886" cy="5801960"/>
              </a:xfrm>
              <a:prstGeom prst="rect">
                <a:avLst/>
              </a:prstGeom>
            </p:spPr>
          </p:pic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E661F308-C300-0F30-906B-1FE3FA5C2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832315" y="1040782"/>
                <a:ext cx="5137654" cy="5652879"/>
              </a:xfrm>
              <a:prstGeom prst="rect">
                <a:avLst/>
              </a:prstGeom>
            </p:spPr>
          </p:pic>
        </p:grpSp>
        <p:pic>
          <p:nvPicPr>
            <p:cNvPr id="9" name="Picture 8" descr="A red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D6D2C89E-6C51-F8DD-EF21-8F7C3A9C1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90499">
              <a:off x="-2890724" y="1017046"/>
              <a:ext cx="2141310" cy="1628397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9339A19-DDEE-2A12-AD83-CD528E9B454D}"/>
              </a:ext>
            </a:extLst>
          </p:cNvPr>
          <p:cNvSpPr/>
          <p:nvPr/>
        </p:nvSpPr>
        <p:spPr>
          <a:xfrm>
            <a:off x="930442" y="2261937"/>
            <a:ext cx="4963886" cy="304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ptos Black" panose="020B0004020202020204" pitchFamily="34" charset="0"/>
              </a:rPr>
              <a:t>There is  4.3% risk for smokers to develop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Diabetes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5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C7C33E-5095-55E7-20BE-3BE18405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Do You Make Liquid Smoke? | Epicurious">
            <a:extLst>
              <a:ext uri="{FF2B5EF4-FFF2-40B4-BE49-F238E27FC236}">
                <a16:creationId xmlns:a16="http://schemas.microsoft.com/office/drawing/2014/main" id="{10C9B26D-469E-B782-4795-8DB5C0606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7727"/>
            <a:ext cx="12886660" cy="9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AE66D31B-4AC3-2F00-604E-5C3081AE0CBC}"/>
              </a:ext>
            </a:extLst>
          </p:cNvPr>
          <p:cNvSpPr txBox="1"/>
          <p:nvPr/>
        </p:nvSpPr>
        <p:spPr>
          <a:xfrm>
            <a:off x="1" y="96538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Diabetes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EF51F0-B404-F9A8-FBCD-3BA0CF37F141}"/>
              </a:ext>
            </a:extLst>
          </p:cNvPr>
          <p:cNvGrpSpPr/>
          <p:nvPr/>
        </p:nvGrpSpPr>
        <p:grpSpPr>
          <a:xfrm>
            <a:off x="6520098" y="1017046"/>
            <a:ext cx="17360287" cy="5825696"/>
            <a:chOff x="-5832315" y="1017046"/>
            <a:chExt cx="17360287" cy="58256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AC2855-C0D5-B66F-FAFF-5178A155B3B6}"/>
                </a:ext>
              </a:extLst>
            </p:cNvPr>
            <p:cNvGrpSpPr/>
            <p:nvPr/>
          </p:nvGrpSpPr>
          <p:grpSpPr>
            <a:xfrm>
              <a:off x="-5832315" y="1040782"/>
              <a:ext cx="17360287" cy="5801960"/>
              <a:chOff x="-5832315" y="1040782"/>
              <a:chExt cx="17360287" cy="5801960"/>
            </a:xfrm>
          </p:grpSpPr>
          <p:pic>
            <p:nvPicPr>
              <p:cNvPr id="2" name="Picture 6">
                <a:extLst>
                  <a:ext uri="{FF2B5EF4-FFF2-40B4-BE49-F238E27FC236}">
                    <a16:creationId xmlns:a16="http://schemas.microsoft.com/office/drawing/2014/main" id="{1675ED17-96D6-0C1E-752D-F56B8FC9E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4086" y="1040782"/>
                <a:ext cx="4963886" cy="5801960"/>
              </a:xfrm>
              <a:prstGeom prst="rect">
                <a:avLst/>
              </a:prstGeom>
            </p:spPr>
          </p:pic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568255B0-4DE9-4CF3-6D9F-F699B0E3D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832315" y="1040782"/>
                <a:ext cx="5137654" cy="5652879"/>
              </a:xfrm>
              <a:prstGeom prst="rect">
                <a:avLst/>
              </a:prstGeom>
            </p:spPr>
          </p:pic>
        </p:grpSp>
        <p:pic>
          <p:nvPicPr>
            <p:cNvPr id="9" name="Picture 8" descr="A red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780D713F-28ED-83B6-2D7E-2E7CBBF2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90499">
              <a:off x="-2890724" y="1017046"/>
              <a:ext cx="2141310" cy="1628397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534C09D-92BC-29AF-6C90-2B741018833D}"/>
              </a:ext>
            </a:extLst>
          </p:cNvPr>
          <p:cNvSpPr/>
          <p:nvPr/>
        </p:nvSpPr>
        <p:spPr>
          <a:xfrm>
            <a:off x="930442" y="2261937"/>
            <a:ext cx="4963886" cy="304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ptos Black" panose="020B0004020202020204" pitchFamily="34" charset="0"/>
              </a:rPr>
              <a:t>There is  4.3% risk for smokers to develop 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Diabetes</a:t>
            </a:r>
            <a:endParaRPr lang="en-US" sz="32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6E976-E41B-AC02-8674-9EC4F510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mium Imported Quality Cigarettes | Best Prices Online">
            <a:extLst>
              <a:ext uri="{FF2B5EF4-FFF2-40B4-BE49-F238E27FC236}">
                <a16:creationId xmlns:a16="http://schemas.microsoft.com/office/drawing/2014/main" id="{2A4128EB-A6DB-8FA3-1BEF-A7C5AFA29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92" r="179" b="7333"/>
          <a:stretch>
            <a:fillRect/>
          </a:stretch>
        </p:blipFill>
        <p:spPr bwMode="auto">
          <a:xfrm>
            <a:off x="38101" y="15258"/>
            <a:ext cx="12192000" cy="684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B85F2F-0335-CB50-FD84-9A17A35334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782336" y="1328260"/>
            <a:ext cx="2274362" cy="22743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A86EF44-4A93-8902-DD79-39417967AA2E}"/>
              </a:ext>
            </a:extLst>
          </p:cNvPr>
          <p:cNvGrpSpPr/>
          <p:nvPr/>
        </p:nvGrpSpPr>
        <p:grpSpPr>
          <a:xfrm>
            <a:off x="4133263" y="841766"/>
            <a:ext cx="3668073" cy="3632083"/>
            <a:chOff x="2561863" y="224654"/>
            <a:chExt cx="6724891" cy="64239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A409D20-32D9-3571-F262-69D10B6974E7}"/>
                </a:ext>
              </a:extLst>
            </p:cNvPr>
            <p:cNvSpPr/>
            <p:nvPr/>
          </p:nvSpPr>
          <p:spPr>
            <a:xfrm>
              <a:off x="2561863" y="224654"/>
              <a:ext cx="6724891" cy="6423950"/>
            </a:xfrm>
            <a:prstGeom prst="ellipse">
              <a:avLst/>
            </a:prstGeom>
            <a:noFill/>
            <a:ln w="2540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806959A-82BF-DB7E-7CA2-CD46CEC76031}"/>
                </a:ext>
              </a:extLst>
            </p:cNvPr>
            <p:cNvCxnSpPr>
              <a:stCxn id="5" idx="7"/>
              <a:endCxn id="5" idx="3"/>
            </p:cNvCxnSpPr>
            <p:nvPr/>
          </p:nvCxnSpPr>
          <p:spPr>
            <a:xfrm flipH="1">
              <a:off x="3546700" y="1165420"/>
              <a:ext cx="4755217" cy="4542418"/>
            </a:xfrm>
            <a:prstGeom prst="line">
              <a:avLst/>
            </a:prstGeom>
            <a:ln w="2540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4D9A2A-25D5-C266-5588-BD96D219A34C}"/>
              </a:ext>
            </a:extLst>
          </p:cNvPr>
          <p:cNvSpPr txBox="1"/>
          <p:nvPr/>
        </p:nvSpPr>
        <p:spPr>
          <a:xfrm>
            <a:off x="1743919" y="4996230"/>
            <a:ext cx="8704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95000"/>
                  </a:schemeClr>
                </a:solidFill>
              </a:rPr>
              <a:t>STOP SMOKING</a:t>
            </a:r>
          </a:p>
        </p:txBody>
      </p:sp>
    </p:spTree>
    <p:extLst>
      <p:ext uri="{BB962C8B-B14F-4D97-AF65-F5344CB8AC3E}">
        <p14:creationId xmlns:p14="http://schemas.microsoft.com/office/powerpoint/2010/main" val="99733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ack Elegant Clean Smoke Motivational Quote Video (1)">
            <a:hlinkClick r:id="" action="ppaction://media"/>
            <a:extLst>
              <a:ext uri="{FF2B5EF4-FFF2-40B4-BE49-F238E27FC236}">
                <a16:creationId xmlns:a16="http://schemas.microsoft.com/office/drawing/2014/main" id="{C2F3EC23-7C74-D1B6-3A64-B8C77E17C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900" y="0"/>
            <a:ext cx="12280899" cy="6858000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0C3F8A1B-93B4-2540-556B-C06E530C2646}"/>
              </a:ext>
            </a:extLst>
          </p:cNvPr>
          <p:cNvSpPr txBox="1"/>
          <p:nvPr/>
        </p:nvSpPr>
        <p:spPr>
          <a:xfrm>
            <a:off x="1583871" y="2505670"/>
            <a:ext cx="902425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3662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5A300D-BA88-AC0F-F7CD-641618F119B7}"/>
              </a:ext>
            </a:extLst>
          </p:cNvPr>
          <p:cNvSpPr/>
          <p:nvPr/>
        </p:nvSpPr>
        <p:spPr>
          <a:xfrm>
            <a:off x="284480" y="2763520"/>
            <a:ext cx="5974080" cy="29667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Aptos Black" panose="020B0004020202020204" pitchFamily="34" charset="0"/>
              </a:rPr>
              <a:t>Due to the heavy focus on the harmful effects of smoking on the lungs, the impact on other body systems</a:t>
            </a:r>
            <a:r>
              <a:rPr lang="ar-BH" sz="2000" dirty="0">
                <a:latin typeface="Aptos Black" panose="020B0004020202020204" pitchFamily="34" charset="0"/>
              </a:rPr>
              <a:t> </a:t>
            </a:r>
            <a:r>
              <a:rPr lang="en-US" sz="2000" dirty="0">
                <a:latin typeface="Aptos Black" panose="020B0004020202020204" pitchFamily="34" charset="0"/>
              </a:rPr>
              <a:t>has often been overlooked. This lack of attention creates a gap in understanding the full health risks of smoking.</a:t>
            </a:r>
          </a:p>
          <a:p>
            <a:pPr algn="ctr"/>
            <a:endParaRPr lang="en-US" dirty="0"/>
          </a:p>
        </p:txBody>
      </p:sp>
      <p:pic>
        <p:nvPicPr>
          <p:cNvPr id="3" name="Picture 4" descr="Premium Imported Quality Cigarettes | Best Prices Online">
            <a:extLst>
              <a:ext uri="{FF2B5EF4-FFF2-40B4-BE49-F238E27FC236}">
                <a16:creationId xmlns:a16="http://schemas.microsoft.com/office/drawing/2014/main" id="{8C79DB90-1E85-ABD3-7403-0DDA85C47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91" r="179" b="69518"/>
          <a:stretch>
            <a:fillRect/>
          </a:stretch>
        </p:blipFill>
        <p:spPr bwMode="auto">
          <a:xfrm>
            <a:off x="-44450" y="0"/>
            <a:ext cx="12280900" cy="193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3F2C52F8-C126-253B-B787-B237A32A033F}"/>
              </a:ext>
            </a:extLst>
          </p:cNvPr>
          <p:cNvSpPr txBox="1"/>
          <p:nvPr/>
        </p:nvSpPr>
        <p:spPr>
          <a:xfrm>
            <a:off x="-121919" y="477520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Aptos Black" panose="020B0004020202020204" pitchFamily="34" charset="0"/>
              </a:rPr>
              <a:t>Problem Statement </a:t>
            </a:r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 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97B78D-F95E-D772-B0B8-54966601A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4959" y="2292522"/>
            <a:ext cx="941996" cy="941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F2FFEC-55C6-545F-6F98-5845E4DCA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4959" y="4246880"/>
            <a:ext cx="941996" cy="941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E27615-6CE7-3C98-536A-D1E2E9545086}"/>
              </a:ext>
            </a:extLst>
          </p:cNvPr>
          <p:cNvSpPr txBox="1"/>
          <p:nvPr/>
        </p:nvSpPr>
        <p:spPr>
          <a:xfrm>
            <a:off x="7860956" y="2810099"/>
            <a:ext cx="4375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 examine the role of smoking as a risk factor in the development and progression of major diseases.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5B9960-9C76-93D5-60F6-E0E84E8A2FD1}"/>
              </a:ext>
            </a:extLst>
          </p:cNvPr>
          <p:cNvSpPr txBox="1"/>
          <p:nvPr/>
        </p:nvSpPr>
        <p:spPr>
          <a:xfrm>
            <a:off x="7816506" y="4717878"/>
            <a:ext cx="4375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Klein Bold" panose="020B0604020202020204" charset="0"/>
              </a:rPr>
              <a:t>To identify potential risk factors by examining patterns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15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313A078A-C97A-7ADD-0B6A-B24BB0BF3E32}"/>
              </a:ext>
            </a:extLst>
          </p:cNvPr>
          <p:cNvSpPr txBox="1"/>
          <p:nvPr/>
        </p:nvSpPr>
        <p:spPr>
          <a:xfrm>
            <a:off x="1" y="55898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Data Overview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pic>
        <p:nvPicPr>
          <p:cNvPr id="8" name="Picture 4" descr="Premium Imported Quality Cigarettes | Best Prices Online">
            <a:extLst>
              <a:ext uri="{FF2B5EF4-FFF2-40B4-BE49-F238E27FC236}">
                <a16:creationId xmlns:a16="http://schemas.microsoft.com/office/drawing/2014/main" id="{CBC3E8A6-497A-BFC6-9D81-B1EE600C4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92" r="179" b="7333"/>
          <a:stretch>
            <a:fillRect/>
          </a:stretch>
        </p:blipFill>
        <p:spPr bwMode="auto">
          <a:xfrm>
            <a:off x="-21770" y="942684"/>
            <a:ext cx="12192000" cy="590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A8CF8D-3031-3541-A2FA-E7D0402EC5FA}"/>
              </a:ext>
            </a:extLst>
          </p:cNvPr>
          <p:cNvSpPr/>
          <p:nvPr/>
        </p:nvSpPr>
        <p:spPr>
          <a:xfrm>
            <a:off x="1752606" y="1566829"/>
            <a:ext cx="3243943" cy="1698171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C00000"/>
                </a:solidFill>
                <a:latin typeface="Aptos Black" panose="020B0004020202020204" pitchFamily="34" charset="0"/>
              </a:rPr>
              <a:t>20.46K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Number of Smoker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C4D5B5-D6E3-DE2C-2C9D-D72C4D370188}"/>
              </a:ext>
            </a:extLst>
          </p:cNvPr>
          <p:cNvSpPr/>
          <p:nvPr/>
        </p:nvSpPr>
        <p:spPr>
          <a:xfrm>
            <a:off x="6754586" y="1566829"/>
            <a:ext cx="3243943" cy="1698171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2C30F0-C781-5A45-CB48-0E6C69869B05}"/>
              </a:ext>
            </a:extLst>
          </p:cNvPr>
          <p:cNvSpPr/>
          <p:nvPr/>
        </p:nvSpPr>
        <p:spPr>
          <a:xfrm>
            <a:off x="6760028" y="1566828"/>
            <a:ext cx="3243943" cy="1698171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C00000"/>
                </a:solidFill>
                <a:latin typeface="Aptos Black" panose="020B0004020202020204" pitchFamily="34" charset="0"/>
              </a:rPr>
              <a:t>35.24K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Number of Non Smoker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B4FB7A-9A69-DB3F-C9EF-02C427CD5831}"/>
              </a:ext>
            </a:extLst>
          </p:cNvPr>
          <p:cNvSpPr/>
          <p:nvPr/>
        </p:nvSpPr>
        <p:spPr>
          <a:xfrm>
            <a:off x="1747156" y="3787511"/>
            <a:ext cx="3243943" cy="1698171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C00000"/>
                </a:solidFill>
                <a:latin typeface="Aptos Black" panose="020B0004020202020204" pitchFamily="34" charset="0"/>
              </a:rPr>
              <a:t>4.20%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Female Smoker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052EC0-A89F-2E47-81D9-4382C4181B6A}"/>
              </a:ext>
            </a:extLst>
          </p:cNvPr>
          <p:cNvSpPr/>
          <p:nvPr/>
        </p:nvSpPr>
        <p:spPr>
          <a:xfrm>
            <a:off x="6760025" y="3787511"/>
            <a:ext cx="3243943" cy="1698171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C00000"/>
                </a:solidFill>
                <a:latin typeface="Aptos Black" panose="020B0004020202020204" pitchFamily="34" charset="0"/>
              </a:rPr>
              <a:t>11.38%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Smoker Over 60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ack Elegant Clean Smoke Motivational Quote Video (1)">
            <a:hlinkClick r:id="" action="ppaction://media"/>
            <a:extLst>
              <a:ext uri="{FF2B5EF4-FFF2-40B4-BE49-F238E27FC236}">
                <a16:creationId xmlns:a16="http://schemas.microsoft.com/office/drawing/2014/main" id="{C2F3EC23-7C74-D1B6-3A64-B8C77E17C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2D1CCC-BAFC-AC30-FC06-4F842AE5447D}"/>
              </a:ext>
            </a:extLst>
          </p:cNvPr>
          <p:cNvSpPr/>
          <p:nvPr/>
        </p:nvSpPr>
        <p:spPr>
          <a:xfrm>
            <a:off x="1338943" y="1230089"/>
            <a:ext cx="9437914" cy="462642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10A9EC-11A8-AEC8-EFB1-B1A07C381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2DB04C9-14D3-8528-B497-FE59F00BEAB3}"/>
              </a:ext>
            </a:extLst>
          </p:cNvPr>
          <p:cNvSpPr txBox="1"/>
          <p:nvPr/>
        </p:nvSpPr>
        <p:spPr>
          <a:xfrm>
            <a:off x="1" y="45738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Metabolic Syndrome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2DAB7B5-4651-19B5-F3F3-D35AB9AE33A2}"/>
              </a:ext>
            </a:extLst>
          </p:cNvPr>
          <p:cNvSpPr txBox="1"/>
          <p:nvPr/>
        </p:nvSpPr>
        <p:spPr>
          <a:xfrm>
            <a:off x="-38099" y="5441020"/>
            <a:ext cx="1219199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ptos Black" panose="020B0004020202020204" pitchFamily="34" charset="0"/>
              </a:rPr>
              <a:t>There is a 10% risk for smokers to develop metabolic syndrome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B79E8FD-1F66-8BFB-C3EB-97181E78B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863" y="676594"/>
            <a:ext cx="7370271" cy="51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6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Do You Make Liquid Smoke? | Epicurious">
            <a:extLst>
              <a:ext uri="{FF2B5EF4-FFF2-40B4-BE49-F238E27FC236}">
                <a16:creationId xmlns:a16="http://schemas.microsoft.com/office/drawing/2014/main" id="{EE22D064-5A8B-872C-70AB-FD65B81FB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7727"/>
            <a:ext cx="12886660" cy="9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19F36682-236A-C4DF-013C-154B5C06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0" y="275138"/>
            <a:ext cx="11636380" cy="7187497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9D67509D-964F-6AA0-8C3C-9BBA78F0527E}"/>
              </a:ext>
            </a:extLst>
          </p:cNvPr>
          <p:cNvSpPr txBox="1"/>
          <p:nvPr/>
        </p:nvSpPr>
        <p:spPr>
          <a:xfrm>
            <a:off x="1" y="66058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Body Mass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DEA65-0B52-95C5-6652-27A8D33D1BBC}"/>
              </a:ext>
            </a:extLst>
          </p:cNvPr>
          <p:cNvSpPr txBox="1"/>
          <p:nvPr/>
        </p:nvSpPr>
        <p:spPr>
          <a:xfrm>
            <a:off x="5156790" y="6398196"/>
            <a:ext cx="257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BMI Category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A7509-F099-0AC9-80BF-E42495E6D6FC}"/>
              </a:ext>
            </a:extLst>
          </p:cNvPr>
          <p:cNvSpPr txBox="1"/>
          <p:nvPr/>
        </p:nvSpPr>
        <p:spPr>
          <a:xfrm rot="16200000">
            <a:off x="-443910" y="2904233"/>
            <a:ext cx="257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Smoker %</a:t>
            </a:r>
          </a:p>
        </p:txBody>
      </p:sp>
    </p:spTree>
    <p:extLst>
      <p:ext uri="{BB962C8B-B14F-4D97-AF65-F5344CB8AC3E}">
        <p14:creationId xmlns:p14="http://schemas.microsoft.com/office/powerpoint/2010/main" val="20365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35C67A-DFD3-8571-B6ED-D3289A41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mium Imported Quality Cigarettes | Best Prices Online">
            <a:extLst>
              <a:ext uri="{FF2B5EF4-FFF2-40B4-BE49-F238E27FC236}">
                <a16:creationId xmlns:a16="http://schemas.microsoft.com/office/drawing/2014/main" id="{D615A1B6-2D64-500C-2B92-D22F8E7AE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92" r="179" b="7333"/>
          <a:stretch>
            <a:fillRect/>
          </a:stretch>
        </p:blipFill>
        <p:spPr bwMode="auto">
          <a:xfrm>
            <a:off x="38101" y="15258"/>
            <a:ext cx="12192000" cy="684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2EF9B646-FAF1-ADCA-5218-46D8910D193C}"/>
              </a:ext>
            </a:extLst>
          </p:cNvPr>
          <p:cNvSpPr txBox="1"/>
          <p:nvPr/>
        </p:nvSpPr>
        <p:spPr>
          <a:xfrm>
            <a:off x="1" y="86378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Vision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10FEDCAE-595A-CCDF-8C11-DCB0B93DD11B}"/>
              </a:ext>
            </a:extLst>
          </p:cNvPr>
          <p:cNvSpPr txBox="1"/>
          <p:nvPr/>
        </p:nvSpPr>
        <p:spPr>
          <a:xfrm>
            <a:off x="-38099" y="5867986"/>
            <a:ext cx="1219199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There is</a:t>
            </a:r>
            <a:r>
              <a:rPr lang="en-US" sz="2400" dirty="0">
                <a:solidFill>
                  <a:schemeClr val="bg1"/>
                </a:solidFill>
                <a:latin typeface="Aptos Black" panose="020B0004020202020204" pitchFamily="34" charset="0"/>
              </a:rPr>
              <a:t> NO </a:t>
            </a:r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risk for smokers to develop Low Vision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C1EF000-182E-8CDA-FFBF-F3A382001DB9}"/>
              </a:ext>
            </a:extLst>
          </p:cNvPr>
          <p:cNvSpPr txBox="1"/>
          <p:nvPr/>
        </p:nvSpPr>
        <p:spPr>
          <a:xfrm>
            <a:off x="6096000" y="1217368"/>
            <a:ext cx="506218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Non Smoker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942DE09-0E0E-1C6A-B172-001090A19A82}"/>
              </a:ext>
            </a:extLst>
          </p:cNvPr>
          <p:cNvSpPr txBox="1"/>
          <p:nvPr/>
        </p:nvSpPr>
        <p:spPr>
          <a:xfrm>
            <a:off x="742569" y="1248276"/>
            <a:ext cx="494670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Smoker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5E9AD958-4515-CD63-2490-12CAD281E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57" t="7729" r="7814" b="2763"/>
          <a:stretch>
            <a:fillRect/>
          </a:stretch>
        </p:blipFill>
        <p:spPr>
          <a:xfrm>
            <a:off x="6283785" y="1758471"/>
            <a:ext cx="4977699" cy="3780924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93E84-5EE5-647A-B77C-A78B1D75CE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29" t="8556" r="9967" b="5876"/>
          <a:stretch>
            <a:fillRect/>
          </a:stretch>
        </p:blipFill>
        <p:spPr>
          <a:xfrm>
            <a:off x="742569" y="1758471"/>
            <a:ext cx="4977699" cy="3780924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pic>
        <p:nvPicPr>
          <p:cNvPr id="12" name="Picture 11" descr="A red circle with a black background&#10;&#10;AI-generated content may be incorrect.">
            <a:extLst>
              <a:ext uri="{FF2B5EF4-FFF2-40B4-BE49-F238E27FC236}">
                <a16:creationId xmlns:a16="http://schemas.microsoft.com/office/drawing/2014/main" id="{B71EF97B-0E60-7690-1CB3-505862884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8" y="2556778"/>
            <a:ext cx="1690226" cy="1285362"/>
          </a:xfrm>
          <a:prstGeom prst="rect">
            <a:avLst/>
          </a:prstGeom>
        </p:spPr>
      </p:pic>
      <p:pic>
        <p:nvPicPr>
          <p:cNvPr id="13" name="Picture 12" descr="A red circle with a black background&#10;&#10;AI-generated content may be incorrect.">
            <a:extLst>
              <a:ext uri="{FF2B5EF4-FFF2-40B4-BE49-F238E27FC236}">
                <a16:creationId xmlns:a16="http://schemas.microsoft.com/office/drawing/2014/main" id="{FA2F61C3-2475-31B4-E87F-35CC52DA5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59" y="3052078"/>
            <a:ext cx="1690226" cy="12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06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18442E-7DD5-CAFD-EA04-AA4D80092559}"/>
              </a:ext>
            </a:extLst>
          </p:cNvPr>
          <p:cNvSpPr/>
          <p:nvPr/>
        </p:nvSpPr>
        <p:spPr>
          <a:xfrm>
            <a:off x="0" y="0"/>
            <a:ext cx="4272643" cy="685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104" t="-9048" r="-682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B041E94-99D3-055C-C964-B2340F4B894B}"/>
              </a:ext>
            </a:extLst>
          </p:cNvPr>
          <p:cNvSpPr txBox="1"/>
          <p:nvPr/>
        </p:nvSpPr>
        <p:spPr>
          <a:xfrm>
            <a:off x="1" y="86378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Hearing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63028BB-5CFD-1E1D-854C-BBE20219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854" y="1766726"/>
            <a:ext cx="5056232" cy="4104453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07C3D218-29DA-7D3C-EFED-77C77080CF43}"/>
              </a:ext>
            </a:extLst>
          </p:cNvPr>
          <p:cNvSpPr txBox="1"/>
          <p:nvPr/>
        </p:nvSpPr>
        <p:spPr>
          <a:xfrm>
            <a:off x="6352854" y="6076574"/>
            <a:ext cx="506218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Non Smoker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15A12-9589-E315-85D6-77B76B7DB764}"/>
              </a:ext>
            </a:extLst>
          </p:cNvPr>
          <p:cNvGrpSpPr/>
          <p:nvPr/>
        </p:nvGrpSpPr>
        <p:grpSpPr>
          <a:xfrm>
            <a:off x="2080212" y="1744453"/>
            <a:ext cx="4946709" cy="4781441"/>
            <a:chOff x="6802733" y="1642192"/>
            <a:chExt cx="4946709" cy="4781441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B3C64B96-8C61-F6DC-6EB8-6D7E26CD4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2733" y="1642192"/>
              <a:ext cx="4827419" cy="4105859"/>
            </a:xfrm>
            <a:prstGeom prst="rect">
              <a:avLst/>
            </a:prstGeom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DE646B1-1FB2-0A92-EE25-BE0C750A7CB4}"/>
                </a:ext>
              </a:extLst>
            </p:cNvPr>
            <p:cNvSpPr txBox="1"/>
            <p:nvPr/>
          </p:nvSpPr>
          <p:spPr>
            <a:xfrm>
              <a:off x="6802733" y="6054301"/>
              <a:ext cx="4946709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Aptos Black" panose="020B0004020202020204" pitchFamily="34" charset="0"/>
                </a:rPr>
                <a:t>Smoker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E0EB69B-BBDA-E466-9F1B-BAC3A84B4245}"/>
              </a:ext>
            </a:extLst>
          </p:cNvPr>
          <p:cNvSpPr/>
          <p:nvPr/>
        </p:nvSpPr>
        <p:spPr>
          <a:xfrm>
            <a:off x="2257552" y="1560523"/>
            <a:ext cx="9372600" cy="42691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0CDBE3D-0614-ACE7-8822-0CD6ABDE921B}"/>
              </a:ext>
            </a:extLst>
          </p:cNvPr>
          <p:cNvSpPr txBox="1"/>
          <p:nvPr/>
        </p:nvSpPr>
        <p:spPr>
          <a:xfrm>
            <a:off x="706734" y="1744453"/>
            <a:ext cx="1219199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Smokers have around </a:t>
            </a:r>
            <a:r>
              <a:rPr lang="en-US" sz="2400" dirty="0">
                <a:solidFill>
                  <a:schemeClr val="bg1"/>
                </a:solidFill>
                <a:latin typeface="Aptos Black" panose="020B0004020202020204" pitchFamily="34" charset="0"/>
              </a:rPr>
              <a:t>4%</a:t>
            </a:r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 risk for </a:t>
            </a:r>
            <a:r>
              <a:rPr lang="en-US" sz="2400" dirty="0">
                <a:solidFill>
                  <a:schemeClr val="bg1"/>
                </a:solidFill>
                <a:latin typeface="Aptos Black" panose="020B0004020202020204" pitchFamily="34" charset="0"/>
              </a:rPr>
              <a:t>partial hearing</a:t>
            </a:r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 defect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78F62-A1D5-29FD-4746-BC2F9865ACEC}"/>
              </a:ext>
            </a:extLst>
          </p:cNvPr>
          <p:cNvCxnSpPr/>
          <p:nvPr/>
        </p:nvCxnSpPr>
        <p:spPr>
          <a:xfrm>
            <a:off x="2442258" y="5081286"/>
            <a:ext cx="89125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75E253-1D33-47A9-4524-D3F1A456658F}"/>
              </a:ext>
            </a:extLst>
          </p:cNvPr>
          <p:cNvCxnSpPr/>
          <p:nvPr/>
        </p:nvCxnSpPr>
        <p:spPr>
          <a:xfrm>
            <a:off x="6726819" y="4909593"/>
            <a:ext cx="89125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66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DACD1B-371F-0C1E-C6A6-055CAAB71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mium Imported Quality Cigarettes | Best Prices Online">
            <a:extLst>
              <a:ext uri="{FF2B5EF4-FFF2-40B4-BE49-F238E27FC236}">
                <a16:creationId xmlns:a16="http://schemas.microsoft.com/office/drawing/2014/main" id="{E8F5858D-7C5B-0B2C-88D7-114FDE751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92" r="179" b="7333"/>
          <a:stretch>
            <a:fillRect/>
          </a:stretch>
        </p:blipFill>
        <p:spPr bwMode="auto">
          <a:xfrm>
            <a:off x="-21770" y="0"/>
            <a:ext cx="12192000" cy="684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9">
            <a:extLst>
              <a:ext uri="{FF2B5EF4-FFF2-40B4-BE49-F238E27FC236}">
                <a16:creationId xmlns:a16="http://schemas.microsoft.com/office/drawing/2014/main" id="{B790232E-DB37-3FC4-9225-B5693B64735B}"/>
              </a:ext>
            </a:extLst>
          </p:cNvPr>
          <p:cNvSpPr txBox="1"/>
          <p:nvPr/>
        </p:nvSpPr>
        <p:spPr>
          <a:xfrm>
            <a:off x="1" y="76218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Liver Function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55CFBDD-1BAE-78EA-CB98-B631455A3C82}"/>
              </a:ext>
            </a:extLst>
          </p:cNvPr>
          <p:cNvSpPr/>
          <p:nvPr/>
        </p:nvSpPr>
        <p:spPr>
          <a:xfrm>
            <a:off x="7288735" y="4216276"/>
            <a:ext cx="3492805" cy="1698171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C00000"/>
                </a:solidFill>
                <a:latin typeface="Aptos Black" panose="020B0004020202020204" pitchFamily="34" charset="0"/>
              </a:rPr>
              <a:t>15.6%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High Risk For Smoker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0BC4BF-02D5-9419-B02D-CD3F4D453B43}"/>
              </a:ext>
            </a:extLst>
          </p:cNvPr>
          <p:cNvGrpSpPr/>
          <p:nvPr/>
        </p:nvGrpSpPr>
        <p:grpSpPr>
          <a:xfrm>
            <a:off x="-12143839" y="2068916"/>
            <a:ext cx="23283161" cy="4204005"/>
            <a:chOff x="-12143839" y="2068916"/>
            <a:chExt cx="23283161" cy="42040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062CD0-2351-1B5D-3AB9-E5BD19624C65}"/>
                </a:ext>
              </a:extLst>
            </p:cNvPr>
            <p:cNvGrpSpPr/>
            <p:nvPr/>
          </p:nvGrpSpPr>
          <p:grpSpPr>
            <a:xfrm>
              <a:off x="-12143839" y="2068916"/>
              <a:ext cx="23283161" cy="4204005"/>
              <a:chOff x="-12143839" y="2068916"/>
              <a:chExt cx="23283161" cy="4204005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C982BE03-7499-B6FA-BFBD-5FD2714548E0}"/>
                  </a:ext>
                </a:extLst>
              </p:cNvPr>
              <p:cNvGrpSpPr/>
              <p:nvPr/>
            </p:nvGrpSpPr>
            <p:grpSpPr>
              <a:xfrm>
                <a:off x="-12143839" y="2068916"/>
                <a:ext cx="23283161" cy="4204005"/>
                <a:chOff x="-12143839" y="2068916"/>
                <a:chExt cx="23283161" cy="420400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E558830E-2FAD-E0C6-9879-7DEA35B986F5}"/>
                    </a:ext>
                  </a:extLst>
                </p:cNvPr>
                <p:cNvGrpSpPr/>
                <p:nvPr/>
              </p:nvGrpSpPr>
              <p:grpSpPr>
                <a:xfrm>
                  <a:off x="462990" y="2068916"/>
                  <a:ext cx="10676332" cy="4168697"/>
                  <a:chOff x="462990" y="2068916"/>
                  <a:chExt cx="10676332" cy="4168697"/>
                </a:xfrm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F25E751B-D1C5-CB41-A7BE-7F6D797F23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0651"/>
                  <a:stretch/>
                </p:blipFill>
                <p:spPr>
                  <a:xfrm>
                    <a:off x="3048197" y="4468826"/>
                    <a:ext cx="591663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EA76058F-0ECA-EFDC-A8C0-0857F0B5F2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0852"/>
                  <a:stretch/>
                </p:blipFill>
                <p:spPr>
                  <a:xfrm>
                    <a:off x="2682723" y="3280258"/>
                    <a:ext cx="3110497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C29D8A49-63D7-E63A-753B-14437062D2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0651"/>
                  <a:stretch/>
                </p:blipFill>
                <p:spPr>
                  <a:xfrm>
                    <a:off x="5497388" y="3280258"/>
                    <a:ext cx="591663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B4CD7EF0-8D1E-E7CD-9970-6DB7E74AB5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4463636"/>
                    <a:ext cx="474141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BE2FF3D9-DF26-B1D1-A89D-D24BDDEA0A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5555963"/>
                    <a:ext cx="256427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3E48DB64-2A41-F6DC-FFEF-E7D8791D6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2073644"/>
                    <a:ext cx="8258179" cy="681650"/>
                  </a:xfrm>
                  <a:prstGeom prst="rect">
                    <a:avLst/>
                  </a:prstGeom>
                </p:spPr>
              </p:pic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E8A5EAC-49F9-1770-7F6D-41A5E49BACD6}"/>
                      </a:ext>
                    </a:extLst>
                  </p:cNvPr>
                  <p:cNvSpPr txBox="1"/>
                  <p:nvPr/>
                </p:nvSpPr>
                <p:spPr>
                  <a:xfrm>
                    <a:off x="496746" y="2068916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Normal liver profile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4AE621B-507A-3A86-2DFB-E4B5AC29E008}"/>
                      </a:ext>
                    </a:extLst>
                  </p:cNvPr>
                  <p:cNvSpPr txBox="1"/>
                  <p:nvPr/>
                </p:nvSpPr>
                <p:spPr>
                  <a:xfrm>
                    <a:off x="496746" y="3335105"/>
                    <a:ext cx="1977116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Unclassified pattern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4759C58-FA6F-4F4F-B831-E2325D1CF2A8}"/>
                      </a:ext>
                    </a:extLst>
                  </p:cNvPr>
                  <p:cNvSpPr txBox="1"/>
                  <p:nvPr/>
                </p:nvSpPr>
                <p:spPr>
                  <a:xfrm>
                    <a:off x="462990" y="4521977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Severe liver or biliary disease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E444F2A-8882-B8E4-71E9-AA8D00F64873}"/>
                      </a:ext>
                    </a:extLst>
                  </p:cNvPr>
                  <p:cNvSpPr txBox="1"/>
                  <p:nvPr/>
                </p:nvSpPr>
                <p:spPr>
                  <a:xfrm>
                    <a:off x="462990" y="5591282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Alcohol-related liver disease</a:t>
                    </a: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25084CF8-C300-87BB-C92B-C377DADC56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</a:extLst>
                  </a:blip>
                  <a:srcRect l="77750" t="11156" b="35377"/>
                  <a:stretch>
                    <a:fillRect/>
                  </a:stretch>
                </p:blipFill>
                <p:spPr>
                  <a:xfrm>
                    <a:off x="6089051" y="2817786"/>
                    <a:ext cx="482906" cy="120717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FAE33FB1-1AC2-EC7E-1BCB-4A65126BAD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</a:extLst>
                  </a:blip>
                  <a:srcRect l="77750" t="11156" b="35377"/>
                  <a:stretch>
                    <a:fillRect/>
                  </a:stretch>
                </p:blipFill>
                <p:spPr>
                  <a:xfrm>
                    <a:off x="6384882" y="3149500"/>
                    <a:ext cx="350210" cy="875456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7109BA8-1E94-7D4E-40C9-BA5CD69BEE0C}"/>
                      </a:ext>
                    </a:extLst>
                  </p:cNvPr>
                  <p:cNvSpPr txBox="1"/>
                  <p:nvPr/>
                </p:nvSpPr>
                <p:spPr>
                  <a:xfrm>
                    <a:off x="9926198" y="2203372"/>
                    <a:ext cx="121312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69.55 %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956D9A83-C1FC-6537-C9B5-D47C476D4140}"/>
                      </a:ext>
                    </a:extLst>
                  </p:cNvPr>
                  <p:cNvSpPr txBox="1"/>
                  <p:nvPr/>
                </p:nvSpPr>
                <p:spPr>
                  <a:xfrm>
                    <a:off x="4649118" y="3402375"/>
                    <a:ext cx="112314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/>
                      <a:t>24.23 %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0E9EA41-5416-0081-AC69-384417725556}"/>
                      </a:ext>
                    </a:extLst>
                  </p:cNvPr>
                  <p:cNvSpPr txBox="1"/>
                  <p:nvPr/>
                </p:nvSpPr>
                <p:spPr>
                  <a:xfrm>
                    <a:off x="4330463" y="4625249"/>
                    <a:ext cx="102583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4.02 %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98E7687-B977-AF7E-A5B5-2CE735668DC0}"/>
                      </a:ext>
                    </a:extLst>
                  </p:cNvPr>
                  <p:cNvSpPr txBox="1"/>
                  <p:nvPr/>
                </p:nvSpPr>
                <p:spPr>
                  <a:xfrm>
                    <a:off x="2992910" y="5703063"/>
                    <a:ext cx="102583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2.20 %</a:t>
                    </a:r>
                  </a:p>
                </p:txBody>
              </p:sp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8E4CB43F-53C9-D267-8B9D-1EAA2F394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3280258"/>
                    <a:ext cx="866029" cy="68165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2140615-28EA-DDA2-C741-37C75176B372}"/>
                    </a:ext>
                  </a:extLst>
                </p:cNvPr>
                <p:cNvGrpSpPr/>
                <p:nvPr/>
              </p:nvGrpSpPr>
              <p:grpSpPr>
                <a:xfrm>
                  <a:off x="-12143839" y="2075475"/>
                  <a:ext cx="10676332" cy="4197446"/>
                  <a:chOff x="462990" y="2040167"/>
                  <a:chExt cx="10676332" cy="4197446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3F7B53F1-E26D-F932-539C-438674B042CC}"/>
                      </a:ext>
                    </a:extLst>
                  </p:cNvPr>
                  <p:cNvGrpSpPr/>
                  <p:nvPr/>
                </p:nvGrpSpPr>
                <p:grpSpPr>
                  <a:xfrm>
                    <a:off x="2682724" y="2040167"/>
                    <a:ext cx="8197970" cy="3105119"/>
                    <a:chOff x="2909301" y="1198947"/>
                    <a:chExt cx="8197970" cy="3105119"/>
                  </a:xfrm>
                </p:grpSpPr>
                <p:pic>
                  <p:nvPicPr>
                    <p:cNvPr id="68" name="Picture 67">
                      <a:extLst>
                        <a:ext uri="{FF2B5EF4-FFF2-40B4-BE49-F238E27FC236}">
                          <a16:creationId xmlns:a16="http://schemas.microsoft.com/office/drawing/2014/main" id="{9D512315-DAA1-C145-2F5E-9C3C82C2AA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16998"/>
                    <a:stretch/>
                  </p:blipFill>
                  <p:spPr>
                    <a:xfrm>
                      <a:off x="2909301" y="1198947"/>
                      <a:ext cx="5253061" cy="6816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Picture 68">
                      <a:extLst>
                        <a:ext uri="{FF2B5EF4-FFF2-40B4-BE49-F238E27FC236}">
                          <a16:creationId xmlns:a16="http://schemas.microsoft.com/office/drawing/2014/main" id="{5BE38EC9-0DD8-8FA0-5F94-2D00E77CB2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0651"/>
                    <a:stretch/>
                  </p:blipFill>
                  <p:spPr>
                    <a:xfrm>
                      <a:off x="2970153" y="3622416"/>
                      <a:ext cx="591663" cy="6816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0" name="Picture 69">
                      <a:extLst>
                        <a:ext uri="{FF2B5EF4-FFF2-40B4-BE49-F238E27FC236}">
                          <a16:creationId xmlns:a16="http://schemas.microsoft.com/office/drawing/2014/main" id="{6E8BC390-8BBC-E2B9-2E00-68C35EDA13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810" r="50851"/>
                    <a:stretch/>
                  </p:blipFill>
                  <p:spPr>
                    <a:xfrm>
                      <a:off x="8162362" y="1198947"/>
                      <a:ext cx="2944909" cy="6816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4AFE1848-EC1B-423F-BB41-ED1F541ED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3177" b="2107"/>
                  <a:stretch>
                    <a:fillRect/>
                  </a:stretch>
                </p:blipFill>
                <p:spPr>
                  <a:xfrm>
                    <a:off x="2682724" y="3251509"/>
                    <a:ext cx="1536160" cy="667287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E33F8C80-0047-C30E-3D02-7ABF8093AF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0651"/>
                  <a:stretch/>
                </p:blipFill>
                <p:spPr>
                  <a:xfrm>
                    <a:off x="4124113" y="3251508"/>
                    <a:ext cx="591663" cy="671017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506CAEA5-1F10-5C02-5BDE-6CCE02E113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4" y="4463636"/>
                    <a:ext cx="228606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A67F885B-AFF0-AC08-B697-1FF8591B2F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5555963"/>
                    <a:ext cx="45719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D8BF8C92-4342-C0AE-72CE-B61A94DF6E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3245579"/>
                    <a:ext cx="866029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>
                    <a:extLst>
                      <a:ext uri="{FF2B5EF4-FFF2-40B4-BE49-F238E27FC236}">
                        <a16:creationId xmlns:a16="http://schemas.microsoft.com/office/drawing/2014/main" id="{553840D8-30C7-7F1C-F1BC-7270496192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2040167"/>
                    <a:ext cx="8335938" cy="686378"/>
                  </a:xfrm>
                  <a:prstGeom prst="rect">
                    <a:avLst/>
                  </a:prstGeom>
                </p:spPr>
              </p:pic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08A9F3E-0F14-9720-8380-6C283BD99EBA}"/>
                      </a:ext>
                    </a:extLst>
                  </p:cNvPr>
                  <p:cNvSpPr txBox="1"/>
                  <p:nvPr/>
                </p:nvSpPr>
                <p:spPr>
                  <a:xfrm>
                    <a:off x="496746" y="2040167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Normal liver profile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48A90C4-D585-2E0A-F4DC-80C66096C3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6746" y="3306356"/>
                    <a:ext cx="1977116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Unclassified pattern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7362890-222D-B714-9D45-AB4EDD1FA36A}"/>
                      </a:ext>
                    </a:extLst>
                  </p:cNvPr>
                  <p:cNvSpPr txBox="1"/>
                  <p:nvPr/>
                </p:nvSpPr>
                <p:spPr>
                  <a:xfrm>
                    <a:off x="462990" y="4493228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Severe liver or biliary disease</a:t>
                    </a: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59F8C4D-7AC6-4565-1E38-44D797E309BB}"/>
                      </a:ext>
                    </a:extLst>
                  </p:cNvPr>
                  <p:cNvSpPr txBox="1"/>
                  <p:nvPr/>
                </p:nvSpPr>
                <p:spPr>
                  <a:xfrm>
                    <a:off x="462990" y="5591282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Alcohol-related liver disease</a:t>
                    </a: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0D4D7AC9-CB8F-1381-9DCD-174335C5F2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</a:extLst>
                  </a:blip>
                  <a:srcRect l="77750" t="11156" b="35377"/>
                  <a:stretch>
                    <a:fillRect/>
                  </a:stretch>
                </p:blipFill>
                <p:spPr>
                  <a:xfrm>
                    <a:off x="4728338" y="2789037"/>
                    <a:ext cx="482906" cy="1207170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>
                    <a:extLst>
                      <a:ext uri="{FF2B5EF4-FFF2-40B4-BE49-F238E27FC236}">
                        <a16:creationId xmlns:a16="http://schemas.microsoft.com/office/drawing/2014/main" id="{A2B35F5C-86C6-F993-C3C2-96C0A7609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</a:extLst>
                  </a:blip>
                  <a:srcRect l="77750" t="11156" b="35377"/>
                  <a:stretch>
                    <a:fillRect/>
                  </a:stretch>
                </p:blipFill>
                <p:spPr>
                  <a:xfrm>
                    <a:off x="5024169" y="3120751"/>
                    <a:ext cx="350210" cy="875456"/>
                  </a:xfrm>
                  <a:prstGeom prst="rect">
                    <a:avLst/>
                  </a:prstGeom>
                </p:spPr>
              </p:pic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5F3316BF-94F4-1377-ED7A-CA41FE5DF8F8}"/>
                      </a:ext>
                    </a:extLst>
                  </p:cNvPr>
                  <p:cNvSpPr txBox="1"/>
                  <p:nvPr/>
                </p:nvSpPr>
                <p:spPr>
                  <a:xfrm>
                    <a:off x="9926198" y="2174623"/>
                    <a:ext cx="121312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86.58 %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08B7CC8-545B-AFAE-7F9B-180FE33CF8CA}"/>
                      </a:ext>
                    </a:extLst>
                  </p:cNvPr>
                  <p:cNvSpPr txBox="1"/>
                  <p:nvPr/>
                </p:nvSpPr>
                <p:spPr>
                  <a:xfrm>
                    <a:off x="5507075" y="3429466"/>
                    <a:ext cx="112314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11.07 %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C335A744-3D59-0F6B-7EDC-14052971C028}"/>
                      </a:ext>
                    </a:extLst>
                  </p:cNvPr>
                  <p:cNvSpPr txBox="1"/>
                  <p:nvPr/>
                </p:nvSpPr>
                <p:spPr>
                  <a:xfrm>
                    <a:off x="3830291" y="4625249"/>
                    <a:ext cx="102583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1.58 %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D5065B1-CFF5-1E65-0CD6-655CD56F6F5E}"/>
                      </a:ext>
                    </a:extLst>
                  </p:cNvPr>
                  <p:cNvSpPr txBox="1"/>
                  <p:nvPr/>
                </p:nvSpPr>
                <p:spPr>
                  <a:xfrm>
                    <a:off x="2728442" y="5703063"/>
                    <a:ext cx="102583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0.77 %</a:t>
                    </a:r>
                  </a:p>
                </p:txBody>
              </p:sp>
            </p:grpSp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77CA4AA-D744-B28A-5710-1EBCAB9B3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77750" t="11156" b="35377"/>
              <a:stretch>
                <a:fillRect/>
              </a:stretch>
            </p:blipFill>
            <p:spPr>
              <a:xfrm>
                <a:off x="3634213" y="4243002"/>
                <a:ext cx="350210" cy="87545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8F531A9-EE7F-A919-E039-CB349E0F1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77750" t="11156" b="35377"/>
              <a:stretch>
                <a:fillRect/>
              </a:stretch>
            </p:blipFill>
            <p:spPr>
              <a:xfrm>
                <a:off x="3847479" y="4431286"/>
                <a:ext cx="273888" cy="684665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DBB2EE-0177-1382-2EF3-2DF75F0A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7750" t="11156" b="35377"/>
            <a:stretch>
              <a:fillRect/>
            </a:stretch>
          </p:blipFill>
          <p:spPr>
            <a:xfrm>
              <a:off x="-9289031" y="4292852"/>
              <a:ext cx="350210" cy="8754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C673C3-957F-835E-1844-5EBE1D5D7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7750" t="11156" b="35377"/>
            <a:stretch>
              <a:fillRect/>
            </a:stretch>
          </p:blipFill>
          <p:spPr>
            <a:xfrm>
              <a:off x="-9083592" y="4463405"/>
              <a:ext cx="289542" cy="723798"/>
            </a:xfrm>
            <a:prstGeom prst="rect">
              <a:avLst/>
            </a:prstGeom>
          </p:spPr>
        </p:pic>
      </p:grpSp>
      <p:sp>
        <p:nvSpPr>
          <p:cNvPr id="5" name="TextBox 9">
            <a:extLst>
              <a:ext uri="{FF2B5EF4-FFF2-40B4-BE49-F238E27FC236}">
                <a16:creationId xmlns:a16="http://schemas.microsoft.com/office/drawing/2014/main" id="{C8C81F9F-1C2D-2E61-761C-9C5AF0C8CB9E}"/>
              </a:ext>
            </a:extLst>
          </p:cNvPr>
          <p:cNvSpPr txBox="1"/>
          <p:nvPr/>
        </p:nvSpPr>
        <p:spPr>
          <a:xfrm>
            <a:off x="3344028" y="906329"/>
            <a:ext cx="494670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Smoker</a:t>
            </a:r>
          </a:p>
        </p:txBody>
      </p:sp>
    </p:spTree>
    <p:extLst>
      <p:ext uri="{BB962C8B-B14F-4D97-AF65-F5344CB8AC3E}">
        <p14:creationId xmlns:p14="http://schemas.microsoft.com/office/powerpoint/2010/main" val="417307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73C589-17BC-9CEF-F7B3-01324022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mium Imported Quality Cigarettes | Best Prices Online">
            <a:extLst>
              <a:ext uri="{FF2B5EF4-FFF2-40B4-BE49-F238E27FC236}">
                <a16:creationId xmlns:a16="http://schemas.microsoft.com/office/drawing/2014/main" id="{A6D75D87-5F2D-4ADC-9179-0AD65CACC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192" r="179" b="7333"/>
          <a:stretch>
            <a:fillRect/>
          </a:stretch>
        </p:blipFill>
        <p:spPr bwMode="auto">
          <a:xfrm>
            <a:off x="-21770" y="0"/>
            <a:ext cx="12192000" cy="684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9">
            <a:extLst>
              <a:ext uri="{FF2B5EF4-FFF2-40B4-BE49-F238E27FC236}">
                <a16:creationId xmlns:a16="http://schemas.microsoft.com/office/drawing/2014/main" id="{C571652E-1502-A406-67B7-31D5AA381E4D}"/>
              </a:ext>
            </a:extLst>
          </p:cNvPr>
          <p:cNvSpPr txBox="1"/>
          <p:nvPr/>
        </p:nvSpPr>
        <p:spPr>
          <a:xfrm>
            <a:off x="1" y="76218"/>
            <a:ext cx="12191998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Liver Function</a:t>
            </a:r>
          </a:p>
          <a:p>
            <a:pPr algn="ctr"/>
            <a:endParaRPr lang="en-US" sz="9600" b="1" dirty="0">
              <a:solidFill>
                <a:schemeClr val="accent5">
                  <a:lumMod val="75000"/>
                </a:schemeClr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E9C3BC2-2FFE-59B5-7BC9-E0C4FE51032B}"/>
              </a:ext>
            </a:extLst>
          </p:cNvPr>
          <p:cNvSpPr/>
          <p:nvPr/>
        </p:nvSpPr>
        <p:spPr>
          <a:xfrm>
            <a:off x="7288735" y="4216276"/>
            <a:ext cx="3492805" cy="1698171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C00000"/>
                </a:solidFill>
                <a:latin typeface="Aptos Black" panose="020B0004020202020204" pitchFamily="34" charset="0"/>
              </a:rPr>
              <a:t>15.6%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ptos Black" panose="020B0004020202020204" pitchFamily="34" charset="0"/>
              </a:rPr>
              <a:t>High Risk For Smoker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C9F2FB-5D12-119D-4306-656A1E940340}"/>
              </a:ext>
            </a:extLst>
          </p:cNvPr>
          <p:cNvGrpSpPr/>
          <p:nvPr/>
        </p:nvGrpSpPr>
        <p:grpSpPr>
          <a:xfrm>
            <a:off x="401086" y="2068916"/>
            <a:ext cx="23283161" cy="4204005"/>
            <a:chOff x="-12143839" y="2068916"/>
            <a:chExt cx="23283161" cy="42040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B7AD7C-9B05-3A62-6CC8-C91B236F7C7B}"/>
                </a:ext>
              </a:extLst>
            </p:cNvPr>
            <p:cNvGrpSpPr/>
            <p:nvPr/>
          </p:nvGrpSpPr>
          <p:grpSpPr>
            <a:xfrm>
              <a:off x="-12143839" y="2068916"/>
              <a:ext cx="23283161" cy="4204005"/>
              <a:chOff x="-12143839" y="2068916"/>
              <a:chExt cx="23283161" cy="4204005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E86C3FC-79B6-E2A5-B3A3-BBD769FE3213}"/>
                  </a:ext>
                </a:extLst>
              </p:cNvPr>
              <p:cNvGrpSpPr/>
              <p:nvPr/>
            </p:nvGrpSpPr>
            <p:grpSpPr>
              <a:xfrm>
                <a:off x="-12143839" y="2068916"/>
                <a:ext cx="23283161" cy="4204005"/>
                <a:chOff x="-12143839" y="2068916"/>
                <a:chExt cx="23283161" cy="420400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08E9595-46ED-1007-1D6B-0D7674B3F0E8}"/>
                    </a:ext>
                  </a:extLst>
                </p:cNvPr>
                <p:cNvGrpSpPr/>
                <p:nvPr/>
              </p:nvGrpSpPr>
              <p:grpSpPr>
                <a:xfrm>
                  <a:off x="462990" y="2068916"/>
                  <a:ext cx="10676332" cy="4168697"/>
                  <a:chOff x="462990" y="2068916"/>
                  <a:chExt cx="10676332" cy="4168697"/>
                </a:xfrm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B2535EDA-AB54-DE9D-BAC0-C995ECFBB7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0651"/>
                  <a:stretch/>
                </p:blipFill>
                <p:spPr>
                  <a:xfrm>
                    <a:off x="3048197" y="4468826"/>
                    <a:ext cx="591663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C5458E5F-33C4-9DA5-B1F4-5FD56EFC19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0852"/>
                  <a:stretch/>
                </p:blipFill>
                <p:spPr>
                  <a:xfrm>
                    <a:off x="2682723" y="3280258"/>
                    <a:ext cx="3110497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DB207669-686E-AAB6-D1F7-C1FF0A15E4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0651"/>
                  <a:stretch/>
                </p:blipFill>
                <p:spPr>
                  <a:xfrm>
                    <a:off x="5497388" y="3280258"/>
                    <a:ext cx="591663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F16B7EAA-CCEF-DA3C-001A-AC35ED7B0D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4463636"/>
                    <a:ext cx="474141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A286FF19-6013-B18B-5907-8B1E9B07C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5555963"/>
                    <a:ext cx="256427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093E36E6-0686-B3DE-DDE7-C35F138F12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2073644"/>
                    <a:ext cx="8258179" cy="681650"/>
                  </a:xfrm>
                  <a:prstGeom prst="rect">
                    <a:avLst/>
                  </a:prstGeom>
                </p:spPr>
              </p:pic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EED54ED7-DDE0-BD7B-595D-FFB683DBB95F}"/>
                      </a:ext>
                    </a:extLst>
                  </p:cNvPr>
                  <p:cNvSpPr txBox="1"/>
                  <p:nvPr/>
                </p:nvSpPr>
                <p:spPr>
                  <a:xfrm>
                    <a:off x="496746" y="2068916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Normal liver profile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EA6DB46-6DAF-ECA9-44E3-1DAA762DD349}"/>
                      </a:ext>
                    </a:extLst>
                  </p:cNvPr>
                  <p:cNvSpPr txBox="1"/>
                  <p:nvPr/>
                </p:nvSpPr>
                <p:spPr>
                  <a:xfrm>
                    <a:off x="496746" y="3335105"/>
                    <a:ext cx="1977116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Unclassified pattern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182A7C1-60E5-48B3-C533-03A08F4218DA}"/>
                      </a:ext>
                    </a:extLst>
                  </p:cNvPr>
                  <p:cNvSpPr txBox="1"/>
                  <p:nvPr/>
                </p:nvSpPr>
                <p:spPr>
                  <a:xfrm>
                    <a:off x="462990" y="4521977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Severe liver or biliary disease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0CE42157-9FC9-040A-6EF6-E307817065F6}"/>
                      </a:ext>
                    </a:extLst>
                  </p:cNvPr>
                  <p:cNvSpPr txBox="1"/>
                  <p:nvPr/>
                </p:nvSpPr>
                <p:spPr>
                  <a:xfrm>
                    <a:off x="462990" y="5591282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Alcohol-related liver disease</a:t>
                    </a:r>
                  </a:p>
                </p:txBody>
              </p:sp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09DAF080-9701-744C-FC7E-E73C161A4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</a:extLst>
                  </a:blip>
                  <a:srcRect l="77750" t="11156" b="35377"/>
                  <a:stretch>
                    <a:fillRect/>
                  </a:stretch>
                </p:blipFill>
                <p:spPr>
                  <a:xfrm>
                    <a:off x="6089051" y="2817786"/>
                    <a:ext cx="482906" cy="120717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D2EEBC50-0471-66BB-0661-013126D2A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</a:extLst>
                  </a:blip>
                  <a:srcRect l="77750" t="11156" b="35377"/>
                  <a:stretch>
                    <a:fillRect/>
                  </a:stretch>
                </p:blipFill>
                <p:spPr>
                  <a:xfrm>
                    <a:off x="6384882" y="3149500"/>
                    <a:ext cx="350210" cy="875456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8234A5F5-55FE-6DE4-CA2C-625EBE3059DA}"/>
                      </a:ext>
                    </a:extLst>
                  </p:cNvPr>
                  <p:cNvSpPr txBox="1"/>
                  <p:nvPr/>
                </p:nvSpPr>
                <p:spPr>
                  <a:xfrm>
                    <a:off x="9926198" y="2203372"/>
                    <a:ext cx="121312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69.55 %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8FA518F-3D1A-0967-6E24-EF38A76782FD}"/>
                      </a:ext>
                    </a:extLst>
                  </p:cNvPr>
                  <p:cNvSpPr txBox="1"/>
                  <p:nvPr/>
                </p:nvSpPr>
                <p:spPr>
                  <a:xfrm>
                    <a:off x="4649118" y="3402375"/>
                    <a:ext cx="112314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/>
                      <a:t>24.23 %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A29DFE9-2A18-8D85-D076-B8C735E54775}"/>
                      </a:ext>
                    </a:extLst>
                  </p:cNvPr>
                  <p:cNvSpPr txBox="1"/>
                  <p:nvPr/>
                </p:nvSpPr>
                <p:spPr>
                  <a:xfrm>
                    <a:off x="4330463" y="4625249"/>
                    <a:ext cx="102583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4.02 %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78F5140-E8D0-02CB-76E1-DB492784B9A6}"/>
                      </a:ext>
                    </a:extLst>
                  </p:cNvPr>
                  <p:cNvSpPr txBox="1"/>
                  <p:nvPr/>
                </p:nvSpPr>
                <p:spPr>
                  <a:xfrm>
                    <a:off x="2992910" y="5703063"/>
                    <a:ext cx="102583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2.20 %</a:t>
                    </a:r>
                  </a:p>
                </p:txBody>
              </p:sp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ED058414-5155-26F3-8BB1-25068A5A20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3280258"/>
                    <a:ext cx="866029" cy="68165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50BDBDEC-1133-E8E0-31DA-866A806E801B}"/>
                    </a:ext>
                  </a:extLst>
                </p:cNvPr>
                <p:cNvGrpSpPr/>
                <p:nvPr/>
              </p:nvGrpSpPr>
              <p:grpSpPr>
                <a:xfrm>
                  <a:off x="-12143839" y="2075475"/>
                  <a:ext cx="10676332" cy="4197446"/>
                  <a:chOff x="462990" y="2040167"/>
                  <a:chExt cx="10676332" cy="4197446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13FE8E20-9421-C02D-0917-5C1C59FDE276}"/>
                      </a:ext>
                    </a:extLst>
                  </p:cNvPr>
                  <p:cNvGrpSpPr/>
                  <p:nvPr/>
                </p:nvGrpSpPr>
                <p:grpSpPr>
                  <a:xfrm>
                    <a:off x="2682724" y="2040167"/>
                    <a:ext cx="8197970" cy="3105119"/>
                    <a:chOff x="2909301" y="1198947"/>
                    <a:chExt cx="8197970" cy="3105119"/>
                  </a:xfrm>
                </p:grpSpPr>
                <p:pic>
                  <p:nvPicPr>
                    <p:cNvPr id="68" name="Picture 67">
                      <a:extLst>
                        <a:ext uri="{FF2B5EF4-FFF2-40B4-BE49-F238E27FC236}">
                          <a16:creationId xmlns:a16="http://schemas.microsoft.com/office/drawing/2014/main" id="{C3527DA4-B46D-7F0A-E662-9A23DA399E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16998"/>
                    <a:stretch/>
                  </p:blipFill>
                  <p:spPr>
                    <a:xfrm>
                      <a:off x="2909301" y="1198947"/>
                      <a:ext cx="5253061" cy="6816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9" name="Picture 68">
                      <a:extLst>
                        <a:ext uri="{FF2B5EF4-FFF2-40B4-BE49-F238E27FC236}">
                          <a16:creationId xmlns:a16="http://schemas.microsoft.com/office/drawing/2014/main" id="{277F23F2-4A93-7982-CE5C-A7DD89DAC4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0651"/>
                    <a:stretch/>
                  </p:blipFill>
                  <p:spPr>
                    <a:xfrm>
                      <a:off x="2970153" y="3622416"/>
                      <a:ext cx="591663" cy="6816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0" name="Picture 69">
                      <a:extLst>
                        <a:ext uri="{FF2B5EF4-FFF2-40B4-BE49-F238E27FC236}">
                          <a16:creationId xmlns:a16="http://schemas.microsoft.com/office/drawing/2014/main" id="{4FD43CF5-99ED-A8F6-79B0-AC2706A134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810" r="50851"/>
                    <a:stretch/>
                  </p:blipFill>
                  <p:spPr>
                    <a:xfrm>
                      <a:off x="8162362" y="1198947"/>
                      <a:ext cx="2944909" cy="6816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88F1ABA5-73D8-527D-F20B-9DAE802949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3177" b="2107"/>
                  <a:stretch>
                    <a:fillRect/>
                  </a:stretch>
                </p:blipFill>
                <p:spPr>
                  <a:xfrm>
                    <a:off x="2682724" y="3251509"/>
                    <a:ext cx="1536160" cy="667287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F86872AA-A9E7-21F8-51CB-4F330BBBE3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0651"/>
                  <a:stretch/>
                </p:blipFill>
                <p:spPr>
                  <a:xfrm>
                    <a:off x="4124113" y="3251508"/>
                    <a:ext cx="591663" cy="671017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985D5774-5364-1102-2EEB-C219BA3BD7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4" y="4463636"/>
                    <a:ext cx="228606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393101A2-6420-1676-10A2-3699617275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5555963"/>
                    <a:ext cx="45719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540DD936-5918-5DC6-F03B-B0CA384800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3245579"/>
                    <a:ext cx="866029" cy="681650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>
                    <a:extLst>
                      <a:ext uri="{FF2B5EF4-FFF2-40B4-BE49-F238E27FC236}">
                        <a16:creationId xmlns:a16="http://schemas.microsoft.com/office/drawing/2014/main" id="{A905DB95-F8B6-D622-BE95-0DEE1F28E3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duotone>
                      <a:prstClr val="black"/>
                      <a:schemeClr val="tx2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92509"/>
                  <a:stretch>
                    <a:fillRect/>
                  </a:stretch>
                </p:blipFill>
                <p:spPr>
                  <a:xfrm>
                    <a:off x="2682723" y="2040167"/>
                    <a:ext cx="8335938" cy="686378"/>
                  </a:xfrm>
                  <a:prstGeom prst="rect">
                    <a:avLst/>
                  </a:prstGeom>
                </p:spPr>
              </p:pic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2F5F239-ED4E-0C18-3D5D-8C9A764A271F}"/>
                      </a:ext>
                    </a:extLst>
                  </p:cNvPr>
                  <p:cNvSpPr txBox="1"/>
                  <p:nvPr/>
                </p:nvSpPr>
                <p:spPr>
                  <a:xfrm>
                    <a:off x="496746" y="2040167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Normal liver profile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5E98051-95E7-2138-8C5D-D40FB6FE15EA}"/>
                      </a:ext>
                    </a:extLst>
                  </p:cNvPr>
                  <p:cNvSpPr txBox="1"/>
                  <p:nvPr/>
                </p:nvSpPr>
                <p:spPr>
                  <a:xfrm>
                    <a:off x="496746" y="3306356"/>
                    <a:ext cx="1977116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Unclassified pattern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7F87634-4F7A-C2E2-1504-EEF9A5E4151A}"/>
                      </a:ext>
                    </a:extLst>
                  </p:cNvPr>
                  <p:cNvSpPr txBox="1"/>
                  <p:nvPr/>
                </p:nvSpPr>
                <p:spPr>
                  <a:xfrm>
                    <a:off x="462990" y="4493228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Severe liver or biliary disease</a:t>
                    </a: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5CA025D3-933D-2041-5CCF-B6204E362176}"/>
                      </a:ext>
                    </a:extLst>
                  </p:cNvPr>
                  <p:cNvSpPr txBox="1"/>
                  <p:nvPr/>
                </p:nvSpPr>
                <p:spPr>
                  <a:xfrm>
                    <a:off x="462990" y="5591282"/>
                    <a:ext cx="1963579" cy="6463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/>
                      <a:t>Alcohol-related liver disease</a:t>
                    </a:r>
                  </a:p>
                </p:txBody>
              </p: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CCA782E4-B2C6-CB9E-5C85-A4633E57AD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</a:extLst>
                  </a:blip>
                  <a:srcRect l="77750" t="11156" b="35377"/>
                  <a:stretch>
                    <a:fillRect/>
                  </a:stretch>
                </p:blipFill>
                <p:spPr>
                  <a:xfrm>
                    <a:off x="4728338" y="2789037"/>
                    <a:ext cx="482906" cy="1207170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>
                    <a:extLst>
                      <a:ext uri="{FF2B5EF4-FFF2-40B4-BE49-F238E27FC236}">
                        <a16:creationId xmlns:a16="http://schemas.microsoft.com/office/drawing/2014/main" id="{C8B1D82A-A6C1-191A-17E1-ED4968ACBA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lum bright="70000" contrast="-70000"/>
                    <a:alphaModFix amt="20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</a:extLst>
                  </a:blip>
                  <a:srcRect l="77750" t="11156" b="35377"/>
                  <a:stretch>
                    <a:fillRect/>
                  </a:stretch>
                </p:blipFill>
                <p:spPr>
                  <a:xfrm>
                    <a:off x="5024169" y="3120751"/>
                    <a:ext cx="350210" cy="875456"/>
                  </a:xfrm>
                  <a:prstGeom prst="rect">
                    <a:avLst/>
                  </a:prstGeom>
                </p:spPr>
              </p:pic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F43B2A3-164C-6127-F06A-BAB060D0253E}"/>
                      </a:ext>
                    </a:extLst>
                  </p:cNvPr>
                  <p:cNvSpPr txBox="1"/>
                  <p:nvPr/>
                </p:nvSpPr>
                <p:spPr>
                  <a:xfrm>
                    <a:off x="9926198" y="2174623"/>
                    <a:ext cx="121312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86.58 %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6229284-31E8-6F8E-1796-A6A6D5BB4134}"/>
                      </a:ext>
                    </a:extLst>
                  </p:cNvPr>
                  <p:cNvSpPr txBox="1"/>
                  <p:nvPr/>
                </p:nvSpPr>
                <p:spPr>
                  <a:xfrm>
                    <a:off x="5507075" y="3429466"/>
                    <a:ext cx="112314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11.07 %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14F654A-278A-82DF-834A-0DB107D91DB5}"/>
                      </a:ext>
                    </a:extLst>
                  </p:cNvPr>
                  <p:cNvSpPr txBox="1"/>
                  <p:nvPr/>
                </p:nvSpPr>
                <p:spPr>
                  <a:xfrm>
                    <a:off x="3830291" y="4625249"/>
                    <a:ext cx="102583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1.58 %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58F75341-30CC-747E-24FC-E28E3CA357FB}"/>
                      </a:ext>
                    </a:extLst>
                  </p:cNvPr>
                  <p:cNvSpPr txBox="1"/>
                  <p:nvPr/>
                </p:nvSpPr>
                <p:spPr>
                  <a:xfrm>
                    <a:off x="2728442" y="5703063"/>
                    <a:ext cx="102583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0.77 %</a:t>
                    </a:r>
                  </a:p>
                </p:txBody>
              </p:sp>
            </p:grpSp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555B1981-CE71-1452-478E-5C72C4B68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77750" t="11156" b="35377"/>
              <a:stretch>
                <a:fillRect/>
              </a:stretch>
            </p:blipFill>
            <p:spPr>
              <a:xfrm>
                <a:off x="3634213" y="4243002"/>
                <a:ext cx="350210" cy="875456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2FC2D33-7189-ACCA-8A3A-D2AE2F3CD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77750" t="11156" b="35377"/>
              <a:stretch>
                <a:fillRect/>
              </a:stretch>
            </p:blipFill>
            <p:spPr>
              <a:xfrm>
                <a:off x="3847479" y="4431286"/>
                <a:ext cx="273888" cy="684665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986E16-F000-B468-6F0D-652C2848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7750" t="11156" b="35377"/>
            <a:stretch>
              <a:fillRect/>
            </a:stretch>
          </p:blipFill>
          <p:spPr>
            <a:xfrm>
              <a:off x="-9289031" y="4292852"/>
              <a:ext cx="350210" cy="8754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94FFA1-1591-A080-702E-DE0DE432A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77750" t="11156" b="35377"/>
            <a:stretch>
              <a:fillRect/>
            </a:stretch>
          </p:blipFill>
          <p:spPr>
            <a:xfrm>
              <a:off x="-9083592" y="4463405"/>
              <a:ext cx="289542" cy="723798"/>
            </a:xfrm>
            <a:prstGeom prst="rect">
              <a:avLst/>
            </a:prstGeom>
          </p:spPr>
        </p:pic>
      </p:grpSp>
      <p:sp>
        <p:nvSpPr>
          <p:cNvPr id="5" name="TextBox 9">
            <a:extLst>
              <a:ext uri="{FF2B5EF4-FFF2-40B4-BE49-F238E27FC236}">
                <a16:creationId xmlns:a16="http://schemas.microsoft.com/office/drawing/2014/main" id="{CB0E48C4-859E-72DE-C31B-8CEBA581C5E7}"/>
              </a:ext>
            </a:extLst>
          </p:cNvPr>
          <p:cNvSpPr txBox="1"/>
          <p:nvPr/>
        </p:nvSpPr>
        <p:spPr>
          <a:xfrm>
            <a:off x="3344028" y="906329"/>
            <a:ext cx="494670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ptos Black" panose="020B0004020202020204" pitchFamily="34" charset="0"/>
              </a:rPr>
              <a:t>Non Smoker</a:t>
            </a:r>
          </a:p>
        </p:txBody>
      </p:sp>
    </p:spTree>
    <p:extLst>
      <p:ext uri="{BB962C8B-B14F-4D97-AF65-F5344CB8AC3E}">
        <p14:creationId xmlns:p14="http://schemas.microsoft.com/office/powerpoint/2010/main" val="549127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2139</TotalTime>
  <Words>310</Words>
  <Application>Microsoft Office PowerPoint</Application>
  <PresentationFormat>Widescreen</PresentationFormat>
  <Paragraphs>82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Black</vt:lpstr>
      <vt:lpstr>Aptos Display</vt:lpstr>
      <vt:lpstr>Arial</vt:lpstr>
      <vt:lpstr>Klein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21</cp:revision>
  <dcterms:created xsi:type="dcterms:W3CDTF">2025-06-30T08:46:19Z</dcterms:created>
  <dcterms:modified xsi:type="dcterms:W3CDTF">2025-07-01T20:32:19Z</dcterms:modified>
</cp:coreProperties>
</file>